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rial Black" panose="020B0A04020102020204" pitchFamily="34" charset="0"/>
      <p:regular r:id="rId25"/>
      <p:bold r:id="rId26"/>
    </p:embeddedFont>
    <p:embeddedFont>
      <p:font typeface="Century Gothic" panose="020B0502020202020204" pitchFamily="34" charset="0"/>
      <p:regular r:id="rId27"/>
      <p:bold r:id="rId28"/>
      <p:italic r:id="rId29"/>
      <p:boldItalic r:id="rId30"/>
    </p:embeddedFont>
    <p:embeddedFont>
      <p:font typeface="Lato" panose="020F0502020204030203" pitchFamily="34"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68c4531083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68c453108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8c4531083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68c453108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8c4531083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68c4531083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68c453108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68c453108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8c453108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68c45310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68c4531083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68c453108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68c453108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68c453108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9130acf8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69130acf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68c453108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68c453108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9c10049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69c10049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51ce1f744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b51ce1f744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68c453108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68c453108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9c10049f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69c10049f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6ae2366b5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6ae2366b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51ce1f744_0_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51ce1f744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8c453108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8c4531083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68c4531083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68c4531083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8c4531083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68c453108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68c453108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68c453108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68c4531083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68c453108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8c453108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8c453108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hyperlink" Target="http://www.youtube.com/watch?v=s0jHZKRbyxg"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evzone.positivecoach.org/resource/video/dare-chill-re-think-sports-parent-behavior-sideline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PAC Meetings Presentation</a:t>
            </a:r>
            <a:endParaRPr/>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Pine Island High School</a:t>
            </a:r>
            <a:endParaRPr/>
          </a:p>
        </p:txBody>
      </p:sp>
      <p:pic>
        <p:nvPicPr>
          <p:cNvPr id="136" name="Google Shape;136;p13"/>
          <p:cNvPicPr preferRelativeResize="0"/>
          <p:nvPr/>
        </p:nvPicPr>
        <p:blipFill>
          <a:blip r:embed="rId3">
            <a:alphaModFix/>
          </a:blip>
          <a:stretch>
            <a:fillRect/>
          </a:stretch>
        </p:blipFill>
        <p:spPr>
          <a:xfrm>
            <a:off x="4249750" y="-152225"/>
            <a:ext cx="1957300" cy="19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2"/>
          <p:cNvSpPr txBox="1">
            <a:spLocks noGrp="1"/>
          </p:cNvSpPr>
          <p:nvPr>
            <p:ph type="title"/>
          </p:nvPr>
        </p:nvSpPr>
        <p:spPr>
          <a:xfrm>
            <a:off x="1297500" y="393750"/>
            <a:ext cx="7038900" cy="58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A9BDC"/>
                </a:solidFill>
              </a:rPr>
              <a:t>Activities Calendar </a:t>
            </a:r>
            <a:endParaRPr>
              <a:solidFill>
                <a:srgbClr val="4A9BDC"/>
              </a:solidFill>
            </a:endParaRPr>
          </a:p>
        </p:txBody>
      </p:sp>
      <p:sp>
        <p:nvSpPr>
          <p:cNvPr id="191" name="Google Shape;191;p22"/>
          <p:cNvSpPr txBox="1">
            <a:spLocks noGrp="1"/>
          </p:cNvSpPr>
          <p:nvPr>
            <p:ph type="body" idx="1"/>
          </p:nvPr>
        </p:nvSpPr>
        <p:spPr>
          <a:xfrm>
            <a:off x="1240825" y="1078700"/>
            <a:ext cx="7038900" cy="3316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2" name="Google Shape;192;p22"/>
          <p:cNvPicPr preferRelativeResize="0"/>
          <p:nvPr/>
        </p:nvPicPr>
        <p:blipFill>
          <a:blip r:embed="rId3">
            <a:alphaModFix/>
          </a:blip>
          <a:stretch>
            <a:fillRect/>
          </a:stretch>
        </p:blipFill>
        <p:spPr>
          <a:xfrm>
            <a:off x="676750" y="1078700"/>
            <a:ext cx="7871099" cy="38125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300">
                <a:solidFill>
                  <a:srgbClr val="4A9BDC"/>
                </a:solidFill>
              </a:rPr>
              <a:t>Activities Scheduler App</a:t>
            </a:r>
            <a:endParaRPr sz="3300">
              <a:solidFill>
                <a:srgbClr val="4A9BDC"/>
              </a:solidFill>
            </a:endParaRPr>
          </a:p>
        </p:txBody>
      </p:sp>
      <p:pic>
        <p:nvPicPr>
          <p:cNvPr id="198" name="Google Shape;198;p23"/>
          <p:cNvPicPr preferRelativeResize="0"/>
          <p:nvPr/>
        </p:nvPicPr>
        <p:blipFill>
          <a:blip r:embed="rId3">
            <a:alphaModFix/>
          </a:blip>
          <a:stretch>
            <a:fillRect/>
          </a:stretch>
        </p:blipFill>
        <p:spPr>
          <a:xfrm>
            <a:off x="1244675" y="1263900"/>
            <a:ext cx="3368875" cy="3583600"/>
          </a:xfrm>
          <a:prstGeom prst="rect">
            <a:avLst/>
          </a:prstGeom>
          <a:noFill/>
          <a:ln>
            <a:noFill/>
          </a:ln>
        </p:spPr>
      </p:pic>
      <p:pic>
        <p:nvPicPr>
          <p:cNvPr id="199" name="Google Shape;199;p23"/>
          <p:cNvPicPr preferRelativeResize="0"/>
          <p:nvPr/>
        </p:nvPicPr>
        <p:blipFill>
          <a:blip r:embed="rId4">
            <a:alphaModFix/>
          </a:blip>
          <a:stretch>
            <a:fillRect/>
          </a:stretch>
        </p:blipFill>
        <p:spPr>
          <a:xfrm>
            <a:off x="6866150" y="460500"/>
            <a:ext cx="1636825" cy="1632325"/>
          </a:xfrm>
          <a:prstGeom prst="rect">
            <a:avLst/>
          </a:prstGeom>
          <a:noFill/>
          <a:ln>
            <a:noFill/>
          </a:ln>
        </p:spPr>
      </p:pic>
      <p:pic>
        <p:nvPicPr>
          <p:cNvPr id="200" name="Google Shape;200;p23" descr="This brief tutorial walks you through how to use the Activities Scheduler Mobile app. This is an extremely useful app for athletes, parents, and coaches to access their team's schedule, roster, and more." title="Activities Calendar App Tutorial">
            <a:hlinkClick r:id="rId5"/>
          </p:cNvPr>
          <p:cNvPicPr preferRelativeResize="0"/>
          <p:nvPr/>
        </p:nvPicPr>
        <p:blipFill>
          <a:blip r:embed="rId6">
            <a:alphaModFix/>
          </a:blip>
          <a:stretch>
            <a:fillRect/>
          </a:stretch>
        </p:blipFill>
        <p:spPr>
          <a:xfrm>
            <a:off x="5031725" y="2614250"/>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A9BDC"/>
                </a:solidFill>
              </a:rPr>
              <a:t>Attendance Policy</a:t>
            </a:r>
            <a:endParaRPr>
              <a:solidFill>
                <a:srgbClr val="4A9BDC"/>
              </a:solidFill>
            </a:endParaRPr>
          </a:p>
        </p:txBody>
      </p:sp>
      <p:sp>
        <p:nvSpPr>
          <p:cNvPr id="206" name="Google Shape;206;p24"/>
          <p:cNvSpPr txBox="1">
            <a:spLocks noGrp="1"/>
          </p:cNvSpPr>
          <p:nvPr>
            <p:ph type="body" idx="1"/>
          </p:nvPr>
        </p:nvSpPr>
        <p:spPr>
          <a:xfrm>
            <a:off x="1247900" y="1107025"/>
            <a:ext cx="7038900" cy="3288300"/>
          </a:xfrm>
          <a:prstGeom prst="rect">
            <a:avLst/>
          </a:prstGeom>
        </p:spPr>
        <p:txBody>
          <a:bodyPr spcFirstLastPara="1" wrap="square" lIns="91425" tIns="91425" rIns="91425" bIns="91425" anchor="t" anchorCtr="0">
            <a:normAutofit fontScale="25000" lnSpcReduction="20000"/>
          </a:bodyPr>
          <a:lstStyle/>
          <a:p>
            <a:pPr marL="0" lvl="0" indent="0" algn="l" rtl="0">
              <a:spcBef>
                <a:spcPts val="1200"/>
              </a:spcBef>
              <a:spcAft>
                <a:spcPts val="0"/>
              </a:spcAft>
              <a:buNone/>
            </a:pPr>
            <a:r>
              <a:rPr lang="en" sz="8800"/>
              <a:t>Members of any extracurricular activity are expected to be at every practice or activities session unless they are absent due to illness or are excused in advance. Participants who violate school attendance regulations are subject to temporary suspension from participating. Any student who is absent from school for more than 1/2 day will not be allowed to participate in an activity after school that day unless participation has been approved by the principal for extenuating circumstances. Likewise, a student participating in an activity is expected to be in school that next morning.</a:t>
            </a:r>
            <a:endParaRPr sz="8800"/>
          </a:p>
          <a:p>
            <a:pPr marL="0" lvl="0" indent="0" algn="l" rtl="0">
              <a:spcBef>
                <a:spcPts val="1200"/>
              </a:spcBef>
              <a:spcAft>
                <a:spcPts val="0"/>
              </a:spcAft>
              <a:buNone/>
            </a:pPr>
            <a:endParaRPr/>
          </a:p>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r" rtl="0">
              <a:lnSpc>
                <a:spcPct val="90000"/>
              </a:lnSpc>
              <a:spcBef>
                <a:spcPts val="0"/>
              </a:spcBef>
              <a:spcAft>
                <a:spcPts val="0"/>
              </a:spcAft>
              <a:buClr>
                <a:schemeClr val="lt1"/>
              </a:buClr>
              <a:buSzPct val="116129"/>
              <a:buFont typeface="Century Gothic"/>
              <a:buNone/>
            </a:pPr>
            <a:r>
              <a:rPr lang="en" sz="3444">
                <a:latin typeface="Century Gothic"/>
                <a:ea typeface="Century Gothic"/>
                <a:cs typeface="Century Gothic"/>
                <a:sym typeface="Century Gothic"/>
              </a:rPr>
              <a:t>SUPERVISE YOUR YOUNG CHILDREN!</a:t>
            </a:r>
            <a:br>
              <a:rPr lang="en" sz="4000">
                <a:latin typeface="Century Gothic"/>
                <a:ea typeface="Century Gothic"/>
                <a:cs typeface="Century Gothic"/>
                <a:sym typeface="Century Gothic"/>
              </a:rPr>
            </a:br>
            <a:endParaRPr/>
          </a:p>
        </p:txBody>
      </p:sp>
      <p:pic>
        <p:nvPicPr>
          <p:cNvPr id="212" name="Google Shape;212;p25"/>
          <p:cNvPicPr preferRelativeResize="0"/>
          <p:nvPr/>
        </p:nvPicPr>
        <p:blipFill>
          <a:blip r:embed="rId3">
            <a:alphaModFix/>
          </a:blip>
          <a:stretch>
            <a:fillRect/>
          </a:stretch>
        </p:blipFill>
        <p:spPr>
          <a:xfrm>
            <a:off x="3120853" y="1207338"/>
            <a:ext cx="2447700" cy="3631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Study: What do athletes want from their coaches and parents?</a:t>
            </a:r>
            <a:endParaRPr/>
          </a:p>
        </p:txBody>
      </p:sp>
      <p:sp>
        <p:nvSpPr>
          <p:cNvPr id="218" name="Google Shape;218;p2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0" lvl="0" indent="0" algn="l" rtl="0">
              <a:lnSpc>
                <a:spcPct val="90000"/>
              </a:lnSpc>
              <a:spcBef>
                <a:spcPts val="0"/>
              </a:spcBef>
              <a:spcAft>
                <a:spcPts val="0"/>
              </a:spcAft>
              <a:buNone/>
            </a:pPr>
            <a:r>
              <a:rPr lang="en" sz="2200">
                <a:solidFill>
                  <a:srgbClr val="4A9BDC"/>
                </a:solidFill>
                <a:latin typeface="Century Gothic"/>
                <a:ea typeface="Century Gothic"/>
                <a:cs typeface="Century Gothic"/>
                <a:sym typeface="Century Gothic"/>
              </a:rPr>
              <a:t>IN THE SUMMER OF 2019, MESSAGED 26 CURRENT AND FORMER LEWISTON-ALTURA STUDENT-ATHLETES. I SIMPLY ASKED THEM 2 QUESTIONS…..</a:t>
            </a:r>
            <a:endParaRPr sz="2200">
              <a:solidFill>
                <a:srgbClr val="4A9BDC"/>
              </a:solidFill>
              <a:latin typeface="Century Gothic"/>
              <a:ea typeface="Century Gothic"/>
              <a:cs typeface="Century Gothic"/>
              <a:sym typeface="Century Gothic"/>
            </a:endParaRPr>
          </a:p>
          <a:p>
            <a:pPr marL="0" lvl="0" indent="0" algn="l" rtl="0">
              <a:lnSpc>
                <a:spcPct val="90000"/>
              </a:lnSpc>
              <a:spcBef>
                <a:spcPts val="0"/>
              </a:spcBef>
              <a:spcAft>
                <a:spcPts val="0"/>
              </a:spcAft>
              <a:buNone/>
            </a:pPr>
            <a:endParaRPr sz="2200">
              <a:solidFill>
                <a:srgbClr val="4A9BDC"/>
              </a:solidFill>
              <a:latin typeface="Century Gothic"/>
              <a:ea typeface="Century Gothic"/>
              <a:cs typeface="Century Gothic"/>
              <a:sym typeface="Century Gothic"/>
            </a:endParaRPr>
          </a:p>
          <a:p>
            <a:pPr marL="457200" lvl="0" indent="-392670" algn="l" rtl="0">
              <a:lnSpc>
                <a:spcPct val="90000"/>
              </a:lnSpc>
              <a:spcBef>
                <a:spcPts val="0"/>
              </a:spcBef>
              <a:spcAft>
                <a:spcPts val="0"/>
              </a:spcAft>
              <a:buSzPts val="1984"/>
              <a:buFont typeface="Century Gothic"/>
              <a:buAutoNum type="arabicPeriod"/>
            </a:pPr>
            <a:r>
              <a:rPr lang="en" sz="1983">
                <a:latin typeface="Century Gothic"/>
                <a:ea typeface="Century Gothic"/>
                <a:cs typeface="Century Gothic"/>
                <a:sym typeface="Century Gothic"/>
              </a:rPr>
              <a:t>As an athlete, what do you expect from your coach?</a:t>
            </a:r>
            <a:endParaRPr sz="983">
              <a:latin typeface="Century Gothic"/>
              <a:ea typeface="Century Gothic"/>
              <a:cs typeface="Century Gothic"/>
              <a:sym typeface="Century Gothic"/>
            </a:endParaRPr>
          </a:p>
          <a:p>
            <a:pPr marL="457200" lvl="0" indent="-392670" algn="l" rtl="0">
              <a:lnSpc>
                <a:spcPct val="90000"/>
              </a:lnSpc>
              <a:spcBef>
                <a:spcPts val="1000"/>
              </a:spcBef>
              <a:spcAft>
                <a:spcPts val="0"/>
              </a:spcAft>
              <a:buSzPts val="1984"/>
              <a:buFont typeface="Century Gothic"/>
              <a:buAutoNum type="arabicPeriod"/>
            </a:pPr>
            <a:r>
              <a:rPr lang="en" sz="1983">
                <a:latin typeface="Century Gothic"/>
                <a:ea typeface="Century Gothic"/>
                <a:cs typeface="Century Gothic"/>
                <a:sym typeface="Century Gothic"/>
              </a:rPr>
              <a:t>As an athlete, what do you expect from your parents?</a:t>
            </a:r>
            <a:endParaRPr sz="983">
              <a:latin typeface="Century Gothic"/>
              <a:ea typeface="Century Gothic"/>
              <a:cs typeface="Century Gothic"/>
              <a:sym typeface="Century Gothic"/>
            </a:endParaRPr>
          </a:p>
          <a:p>
            <a:pPr marL="0" lvl="0" indent="0" algn="l" rtl="0">
              <a:lnSpc>
                <a:spcPct val="90000"/>
              </a:lnSpc>
              <a:spcBef>
                <a:spcPts val="0"/>
              </a:spcBef>
              <a:spcAft>
                <a:spcPts val="0"/>
              </a:spcAft>
              <a:buClr>
                <a:srgbClr val="4A9BDC"/>
              </a:buClr>
              <a:buSzPts val="2800"/>
              <a:buFont typeface="Century Gothic"/>
              <a:buNone/>
            </a:pPr>
            <a:endParaRPr sz="2200">
              <a:solidFill>
                <a:srgbClr val="4A9BDC"/>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a:stretch/>
        </p:blipFill>
        <p:spPr>
          <a:xfrm>
            <a:off x="371700" y="21900"/>
            <a:ext cx="8400600" cy="5099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8"/>
          <p:cNvPicPr preferRelativeResize="0"/>
          <p:nvPr/>
        </p:nvPicPr>
        <p:blipFill rotWithShape="1">
          <a:blip r:embed="rId3">
            <a:alphaModFix/>
          </a:blip>
          <a:srcRect/>
          <a:stretch/>
        </p:blipFill>
        <p:spPr>
          <a:xfrm>
            <a:off x="779650" y="0"/>
            <a:ext cx="7312500" cy="5045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 well intended parent involvement be detrimental?</a:t>
            </a:r>
            <a:endParaRPr/>
          </a:p>
        </p:txBody>
      </p:sp>
      <p:sp>
        <p:nvSpPr>
          <p:cNvPr id="234" name="Google Shape;234;p2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Do You Dare To Chill?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r" rtl="0">
              <a:lnSpc>
                <a:spcPct val="90000"/>
              </a:lnSpc>
              <a:spcBef>
                <a:spcPts val="0"/>
              </a:spcBef>
              <a:spcAft>
                <a:spcPts val="0"/>
              </a:spcAft>
              <a:buClr>
                <a:srgbClr val="4A9BDC"/>
              </a:buClr>
              <a:buSzPts val="4000"/>
              <a:buFont typeface="Century Gothic"/>
              <a:buNone/>
            </a:pPr>
            <a:r>
              <a:rPr lang="en" sz="3000">
                <a:solidFill>
                  <a:srgbClr val="4A9BDC"/>
                </a:solidFill>
                <a:latin typeface="Century Gothic"/>
                <a:ea typeface="Century Gothic"/>
                <a:cs typeface="Century Gothic"/>
                <a:sym typeface="Century Gothic"/>
              </a:rPr>
              <a:t>Quote from one particular student…</a:t>
            </a:r>
            <a:endParaRPr sz="1400"/>
          </a:p>
        </p:txBody>
      </p:sp>
      <p:sp>
        <p:nvSpPr>
          <p:cNvPr id="240" name="Google Shape;240;p30"/>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85000" lnSpcReduction="20000"/>
          </a:bodyPr>
          <a:lstStyle/>
          <a:p>
            <a:pPr marL="342900" lvl="0" indent="-207645" algn="l" rtl="0">
              <a:lnSpc>
                <a:spcPct val="90000"/>
              </a:lnSpc>
              <a:spcBef>
                <a:spcPts val="0"/>
              </a:spcBef>
              <a:spcAft>
                <a:spcPts val="0"/>
              </a:spcAft>
              <a:buSzPct val="100000"/>
              <a:buFont typeface="Arial"/>
              <a:buChar char="•"/>
            </a:pPr>
            <a:r>
              <a:rPr lang="en" sz="2200">
                <a:latin typeface="Times New Roman"/>
                <a:ea typeface="Times New Roman"/>
                <a:cs typeface="Times New Roman"/>
                <a:sym typeface="Times New Roman"/>
              </a:rPr>
              <a:t>I expect my coach(s) to lead with principles. I would expect them to lay out a set of expectations of how each player and coach are to act as a member of the team. I expect them to lead from the top down. And most importantly, how to teach us boys to become men. It's not just a seasonal thing in my opinion, a coach plays a very important role in a person's life, in and out of season, and even beyond high school.</a:t>
            </a:r>
            <a:endParaRPr sz="2200">
              <a:latin typeface="Century Gothic"/>
              <a:ea typeface="Century Gothic"/>
              <a:cs typeface="Century Gothic"/>
              <a:sym typeface="Century Gothic"/>
            </a:endParaRPr>
          </a:p>
          <a:p>
            <a:pPr marL="342900" lvl="0" indent="-114300" algn="l" rtl="0">
              <a:lnSpc>
                <a:spcPct val="90000"/>
              </a:lnSpc>
              <a:spcBef>
                <a:spcPts val="0"/>
              </a:spcBef>
              <a:spcAft>
                <a:spcPts val="0"/>
              </a:spcAft>
              <a:buClr>
                <a:schemeClr val="lt1"/>
              </a:buClr>
              <a:buSzPct val="100000"/>
              <a:buFont typeface="Arial"/>
              <a:buNone/>
            </a:pPr>
            <a:endParaRPr sz="1800">
              <a:latin typeface="Calibri"/>
              <a:ea typeface="Calibri"/>
              <a:cs typeface="Calibri"/>
              <a:sym typeface="Calibri"/>
            </a:endParaRPr>
          </a:p>
          <a:p>
            <a:pPr marL="342900" lvl="0" indent="-207645" algn="l" rtl="0">
              <a:lnSpc>
                <a:spcPct val="90000"/>
              </a:lnSpc>
              <a:spcBef>
                <a:spcPts val="0"/>
              </a:spcBef>
              <a:spcAft>
                <a:spcPts val="0"/>
              </a:spcAft>
              <a:buSzPct val="100000"/>
              <a:buFont typeface="Arial"/>
              <a:buChar char="•"/>
            </a:pPr>
            <a:r>
              <a:rPr lang="en" sz="2200">
                <a:latin typeface="Times New Roman"/>
                <a:ea typeface="Times New Roman"/>
                <a:cs typeface="Times New Roman"/>
                <a:sym typeface="Times New Roman"/>
              </a:rPr>
              <a:t>Personally I would expect my parents to parent and my coach to coach. I would never want them to complain to the coaches or try to get them to fight my battles for me. The can talk with me and then I can address the coaches. I would expect my parents to respect me enough to listen to my requests.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3000">
                <a:solidFill>
                  <a:srgbClr val="4A9BDC"/>
                </a:solidFill>
              </a:rPr>
              <a:t>Great Reminders from the MSHSL!!</a:t>
            </a:r>
            <a:endParaRPr sz="3000">
              <a:solidFill>
                <a:srgbClr val="4A9BDC"/>
              </a:solidFill>
            </a:endParaRPr>
          </a:p>
        </p:txBody>
      </p:sp>
      <p:pic>
        <p:nvPicPr>
          <p:cNvPr id="246" name="Google Shape;246;p31"/>
          <p:cNvPicPr preferRelativeResize="0"/>
          <p:nvPr/>
        </p:nvPicPr>
        <p:blipFill>
          <a:blip r:embed="rId3">
            <a:alphaModFix/>
          </a:blip>
          <a:stretch>
            <a:fillRect/>
          </a:stretch>
        </p:blipFill>
        <p:spPr>
          <a:xfrm>
            <a:off x="1433463" y="1425375"/>
            <a:ext cx="6277068" cy="35308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r" rtl="0">
              <a:lnSpc>
                <a:spcPct val="90000"/>
              </a:lnSpc>
              <a:spcBef>
                <a:spcPts val="0"/>
              </a:spcBef>
              <a:spcAft>
                <a:spcPts val="0"/>
              </a:spcAft>
              <a:buClr>
                <a:srgbClr val="4A9BDC"/>
              </a:buClr>
              <a:buSzPts val="990"/>
              <a:buFont typeface="Century Gothic"/>
              <a:buNone/>
            </a:pPr>
            <a:r>
              <a:rPr lang="en" sz="2900">
                <a:solidFill>
                  <a:srgbClr val="4A9BDC"/>
                </a:solidFill>
                <a:latin typeface="Century Gothic"/>
                <a:ea typeface="Century Gothic"/>
                <a:cs typeface="Century Gothic"/>
                <a:sym typeface="Century Gothic"/>
              </a:rPr>
              <a:t>THINGS THAT MUST BE DONE BEFORE STUDENTS CAN PRACTICE!</a:t>
            </a:r>
            <a:endParaRPr sz="1460"/>
          </a:p>
        </p:txBody>
      </p:sp>
      <p:sp>
        <p:nvSpPr>
          <p:cNvPr id="142" name="Google Shape;142;p1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228600" lvl="0" indent="-260350" algn="l" rtl="0">
              <a:lnSpc>
                <a:spcPct val="90000"/>
              </a:lnSpc>
              <a:spcBef>
                <a:spcPts val="0"/>
              </a:spcBef>
              <a:spcAft>
                <a:spcPts val="0"/>
              </a:spcAft>
              <a:buClr>
                <a:srgbClr val="D3F4EE"/>
              </a:buClr>
              <a:buSzPts val="2700"/>
              <a:buFont typeface="Arial"/>
              <a:buChar char="•"/>
            </a:pPr>
            <a:r>
              <a:rPr lang="en" sz="2700">
                <a:solidFill>
                  <a:srgbClr val="D3F4EE"/>
                </a:solidFill>
                <a:latin typeface="Century Gothic"/>
                <a:ea typeface="Century Gothic"/>
                <a:cs typeface="Century Gothic"/>
                <a:sym typeface="Century Gothic"/>
              </a:rPr>
              <a:t>Current Physical on File (good for 3 years)</a:t>
            </a:r>
            <a:endParaRPr sz="2700">
              <a:latin typeface="Century Gothic"/>
              <a:ea typeface="Century Gothic"/>
              <a:cs typeface="Century Gothic"/>
              <a:sym typeface="Century Gothic"/>
            </a:endParaRPr>
          </a:p>
          <a:p>
            <a:pPr marL="228600" lvl="0" indent="-260350" algn="l" rtl="0">
              <a:lnSpc>
                <a:spcPct val="90000"/>
              </a:lnSpc>
              <a:spcBef>
                <a:spcPts val="0"/>
              </a:spcBef>
              <a:spcAft>
                <a:spcPts val="0"/>
              </a:spcAft>
              <a:buClr>
                <a:srgbClr val="D3F4EE"/>
              </a:buClr>
              <a:buSzPts val="2700"/>
              <a:buFont typeface="Arial"/>
              <a:buChar char="•"/>
            </a:pPr>
            <a:r>
              <a:rPr lang="en" sz="2700">
                <a:solidFill>
                  <a:srgbClr val="D3F4EE"/>
                </a:solidFill>
                <a:latin typeface="Century Gothic"/>
                <a:ea typeface="Century Gothic"/>
                <a:cs typeface="Century Gothic"/>
                <a:sym typeface="Century Gothic"/>
              </a:rPr>
              <a:t>Registration completed through Pine Island website and RevTrak</a:t>
            </a:r>
            <a:endParaRPr sz="2700">
              <a:solidFill>
                <a:srgbClr val="D3F4EE"/>
              </a:solidFill>
              <a:latin typeface="Century Gothic"/>
              <a:ea typeface="Century Gothic"/>
              <a:cs typeface="Century Gothic"/>
              <a:sym typeface="Century Gothic"/>
            </a:endParaRPr>
          </a:p>
          <a:p>
            <a:pPr marL="685800" lvl="1" indent="-285750" algn="l" rtl="0">
              <a:lnSpc>
                <a:spcPct val="90000"/>
              </a:lnSpc>
              <a:spcBef>
                <a:spcPts val="0"/>
              </a:spcBef>
              <a:spcAft>
                <a:spcPts val="0"/>
              </a:spcAft>
              <a:buClr>
                <a:srgbClr val="D3F4EE"/>
              </a:buClr>
              <a:buSzPts val="2700"/>
              <a:buFont typeface="Century Gothic"/>
              <a:buChar char="•"/>
            </a:pPr>
            <a:r>
              <a:rPr lang="en" sz="2700">
                <a:solidFill>
                  <a:srgbClr val="D3F4EE"/>
                </a:solidFill>
                <a:latin typeface="Century Gothic"/>
                <a:ea typeface="Century Gothic"/>
                <a:cs typeface="Century Gothic"/>
                <a:sym typeface="Century Gothic"/>
              </a:rPr>
              <a:t>Eligibility Brochure (each year)</a:t>
            </a:r>
            <a:endParaRPr sz="2700">
              <a:solidFill>
                <a:srgbClr val="D3F4EE"/>
              </a:solidFill>
              <a:latin typeface="Century Gothic"/>
              <a:ea typeface="Century Gothic"/>
              <a:cs typeface="Century Gothic"/>
              <a:sym typeface="Century Gothic"/>
            </a:endParaRPr>
          </a:p>
          <a:p>
            <a:pPr marL="228600" lvl="0" indent="-260350" algn="l" rtl="0">
              <a:lnSpc>
                <a:spcPct val="90000"/>
              </a:lnSpc>
              <a:spcBef>
                <a:spcPts val="0"/>
              </a:spcBef>
              <a:spcAft>
                <a:spcPts val="0"/>
              </a:spcAft>
              <a:buClr>
                <a:srgbClr val="D3F4EE"/>
              </a:buClr>
              <a:buSzPts val="2700"/>
              <a:buFont typeface="Arial"/>
              <a:buChar char="•"/>
            </a:pPr>
            <a:r>
              <a:rPr lang="en" sz="2700">
                <a:solidFill>
                  <a:srgbClr val="D3F4EE"/>
                </a:solidFill>
                <a:latin typeface="Century Gothic"/>
                <a:ea typeface="Century Gothic"/>
                <a:cs typeface="Century Gothic"/>
                <a:sym typeface="Century Gothic"/>
              </a:rPr>
              <a:t>Sports Fee Paid: $105 per sport (9-12) $80 (7-8) with $425 family max)</a:t>
            </a:r>
            <a:endParaRPr sz="2700">
              <a:latin typeface="Century Gothic"/>
              <a:ea typeface="Century Gothic"/>
              <a:cs typeface="Century Gothic"/>
              <a:sym typeface="Century Gothic"/>
            </a:endParaRPr>
          </a:p>
          <a:p>
            <a:pPr marL="228600" lvl="0" indent="0" algn="l" rtl="0">
              <a:lnSpc>
                <a:spcPct val="90000"/>
              </a:lnSpc>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2"/>
          <p:cNvSpPr txBox="1">
            <a:spLocks noGrp="1"/>
          </p:cNvSpPr>
          <p:nvPr>
            <p:ph type="title"/>
          </p:nvPr>
        </p:nvSpPr>
        <p:spPr>
          <a:xfrm>
            <a:off x="1297500" y="415000"/>
            <a:ext cx="7038900" cy="9141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lt1"/>
              </a:buClr>
              <a:buSzPts val="4000"/>
              <a:buFont typeface="Century Gothic"/>
              <a:buNone/>
            </a:pPr>
            <a:r>
              <a:rPr lang="en" sz="4000">
                <a:solidFill>
                  <a:srgbClr val="4A9BDC"/>
                </a:solidFill>
                <a:latin typeface="Century Gothic"/>
                <a:ea typeface="Century Gothic"/>
                <a:cs typeface="Century Gothic"/>
                <a:sym typeface="Century Gothic"/>
              </a:rPr>
              <a:t>GOALS  VS  PURPOSE</a:t>
            </a:r>
            <a:endParaRPr>
              <a:solidFill>
                <a:srgbClr val="4A9BDC"/>
              </a:solidFill>
            </a:endParaRPr>
          </a:p>
        </p:txBody>
      </p:sp>
      <p:sp>
        <p:nvSpPr>
          <p:cNvPr id="252" name="Google Shape;252;p3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10000"/>
          </a:bodyPr>
          <a:lstStyle/>
          <a:p>
            <a:pPr marL="228600" lvl="0" indent="-228600" algn="l" rtl="0">
              <a:lnSpc>
                <a:spcPct val="90000"/>
              </a:lnSpc>
              <a:spcBef>
                <a:spcPts val="0"/>
              </a:spcBef>
              <a:spcAft>
                <a:spcPts val="0"/>
              </a:spcAft>
              <a:buSzPts val="2200"/>
              <a:buFont typeface="Arial"/>
              <a:buChar char="•"/>
            </a:pPr>
            <a:r>
              <a:rPr lang="en" sz="2200">
                <a:latin typeface="Century Gothic"/>
                <a:ea typeface="Century Gothic"/>
                <a:cs typeface="Century Gothic"/>
                <a:sym typeface="Century Gothic"/>
              </a:rPr>
              <a:t>Goals are performance based</a:t>
            </a:r>
            <a:endParaRPr sz="2200">
              <a:latin typeface="Century Gothic"/>
              <a:ea typeface="Century Gothic"/>
              <a:cs typeface="Century Gothic"/>
              <a:sym typeface="Century Gothic"/>
            </a:endParaRPr>
          </a:p>
          <a:p>
            <a:pPr marL="685800" lvl="1" indent="-228600" algn="l" rtl="0">
              <a:lnSpc>
                <a:spcPct val="90000"/>
              </a:lnSpc>
              <a:spcBef>
                <a:spcPts val="500"/>
              </a:spcBef>
              <a:spcAft>
                <a:spcPts val="0"/>
              </a:spcAft>
              <a:buSzPts val="2000"/>
              <a:buFont typeface="Arial"/>
              <a:buChar char="•"/>
            </a:pPr>
            <a:r>
              <a:rPr lang="en" sz="2000">
                <a:latin typeface="Century Gothic"/>
                <a:ea typeface="Century Gothic"/>
                <a:cs typeface="Century Gothic"/>
                <a:sym typeface="Century Gothic"/>
              </a:rPr>
              <a:t>Winning games</a:t>
            </a:r>
            <a:endParaRPr sz="2000">
              <a:latin typeface="Century Gothic"/>
              <a:ea typeface="Century Gothic"/>
              <a:cs typeface="Century Gothic"/>
              <a:sym typeface="Century Gothic"/>
            </a:endParaRPr>
          </a:p>
          <a:p>
            <a:pPr marL="685800" lvl="1" indent="-228600" algn="l" rtl="0">
              <a:lnSpc>
                <a:spcPct val="90000"/>
              </a:lnSpc>
              <a:spcBef>
                <a:spcPts val="500"/>
              </a:spcBef>
              <a:spcAft>
                <a:spcPts val="0"/>
              </a:spcAft>
              <a:buSzPts val="2000"/>
              <a:buFont typeface="Arial"/>
              <a:buChar char="•"/>
            </a:pPr>
            <a:r>
              <a:rPr lang="en" sz="2000">
                <a:latin typeface="Century Gothic"/>
                <a:ea typeface="Century Gothic"/>
                <a:cs typeface="Century Gothic"/>
                <a:sym typeface="Century Gothic"/>
              </a:rPr>
              <a:t>Conference and section championships</a:t>
            </a:r>
            <a:endParaRPr sz="2000">
              <a:latin typeface="Century Gothic"/>
              <a:ea typeface="Century Gothic"/>
              <a:cs typeface="Century Gothic"/>
              <a:sym typeface="Century Gothic"/>
            </a:endParaRPr>
          </a:p>
          <a:p>
            <a:pPr marL="685800" lvl="1" indent="-228600" algn="l" rtl="0">
              <a:lnSpc>
                <a:spcPct val="90000"/>
              </a:lnSpc>
              <a:spcBef>
                <a:spcPts val="500"/>
              </a:spcBef>
              <a:spcAft>
                <a:spcPts val="0"/>
              </a:spcAft>
              <a:buSzPts val="2000"/>
              <a:buFont typeface="Arial"/>
              <a:buChar char="•"/>
            </a:pPr>
            <a:r>
              <a:rPr lang="en" sz="2000">
                <a:latin typeface="Century Gothic"/>
                <a:ea typeface="Century Gothic"/>
                <a:cs typeface="Century Gothic"/>
                <a:sym typeface="Century Gothic"/>
              </a:rPr>
              <a:t>Individual performance goals</a:t>
            </a:r>
            <a:endParaRPr sz="2000">
              <a:latin typeface="Century Gothic"/>
              <a:ea typeface="Century Gothic"/>
              <a:cs typeface="Century Gothic"/>
              <a:sym typeface="Century Gothic"/>
            </a:endParaRPr>
          </a:p>
          <a:p>
            <a:pPr marL="0" lvl="0" indent="0" algn="l" rtl="0">
              <a:lnSpc>
                <a:spcPct val="90000"/>
              </a:lnSpc>
              <a:spcBef>
                <a:spcPts val="1000"/>
              </a:spcBef>
              <a:spcAft>
                <a:spcPts val="0"/>
              </a:spcAft>
              <a:buClr>
                <a:schemeClr val="lt1"/>
              </a:buClr>
              <a:buSzPts val="2200"/>
              <a:buFont typeface="Arial"/>
              <a:buNone/>
            </a:pPr>
            <a:endParaRPr sz="2200">
              <a:latin typeface="Century Gothic"/>
              <a:ea typeface="Century Gothic"/>
              <a:cs typeface="Century Gothic"/>
              <a:sym typeface="Century Gothic"/>
            </a:endParaRPr>
          </a:p>
          <a:p>
            <a:pPr marL="228600" lvl="0" indent="-228600" algn="l" rtl="0">
              <a:lnSpc>
                <a:spcPct val="90000"/>
              </a:lnSpc>
              <a:spcBef>
                <a:spcPts val="1000"/>
              </a:spcBef>
              <a:spcAft>
                <a:spcPts val="0"/>
              </a:spcAft>
              <a:buSzPts val="2200"/>
              <a:buFont typeface="Arial"/>
              <a:buChar char="•"/>
            </a:pPr>
            <a:r>
              <a:rPr lang="en" sz="2200">
                <a:latin typeface="Century Gothic"/>
                <a:ea typeface="Century Gothic"/>
                <a:cs typeface="Century Gothic"/>
                <a:sym typeface="Century Gothic"/>
              </a:rPr>
              <a:t>Purpose is based on life lessons </a:t>
            </a:r>
            <a:endParaRPr sz="2200">
              <a:latin typeface="Century Gothic"/>
              <a:ea typeface="Century Gothic"/>
              <a:cs typeface="Century Gothic"/>
              <a:sym typeface="Century Gothic"/>
            </a:endParaRPr>
          </a:p>
          <a:p>
            <a:pPr marL="685800" lvl="1" indent="-228600" algn="l" rtl="0">
              <a:lnSpc>
                <a:spcPct val="90000"/>
              </a:lnSpc>
              <a:spcBef>
                <a:spcPts val="500"/>
              </a:spcBef>
              <a:spcAft>
                <a:spcPts val="0"/>
              </a:spcAft>
              <a:buSzPts val="2000"/>
              <a:buFont typeface="Arial"/>
              <a:buChar char="•"/>
            </a:pPr>
            <a:r>
              <a:rPr lang="en" sz="2000">
                <a:latin typeface="Century Gothic"/>
                <a:ea typeface="Century Gothic"/>
                <a:cs typeface="Century Gothic"/>
                <a:sym typeface="Century Gothic"/>
              </a:rPr>
              <a:t>Why a student plays</a:t>
            </a:r>
            <a:endParaRPr sz="2000">
              <a:latin typeface="Century Gothic"/>
              <a:ea typeface="Century Gothic"/>
              <a:cs typeface="Century Gothic"/>
              <a:sym typeface="Century Gothic"/>
            </a:endParaRPr>
          </a:p>
          <a:p>
            <a:pPr marL="685800" lvl="1" indent="-228600" algn="l" rtl="0">
              <a:lnSpc>
                <a:spcPct val="90000"/>
              </a:lnSpc>
              <a:spcBef>
                <a:spcPts val="500"/>
              </a:spcBef>
              <a:spcAft>
                <a:spcPts val="0"/>
              </a:spcAft>
              <a:buSzPts val="2000"/>
              <a:buFont typeface="Arial"/>
              <a:buChar char="•"/>
            </a:pPr>
            <a:r>
              <a:rPr lang="en" sz="2000">
                <a:latin typeface="Century Gothic"/>
                <a:ea typeface="Century Gothic"/>
                <a:cs typeface="Century Gothic"/>
                <a:sym typeface="Century Gothic"/>
              </a:rPr>
              <a:t>Why a coach coaches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4A9BDC"/>
                </a:solidFill>
              </a:rPr>
              <a:t>New Athletic Trainer: Josie Lonning</a:t>
            </a:r>
            <a:endParaRPr>
              <a:solidFill>
                <a:srgbClr val="4A9BDC"/>
              </a:solidFill>
            </a:endParaRPr>
          </a:p>
        </p:txBody>
      </p:sp>
      <p:sp>
        <p:nvSpPr>
          <p:cNvPr id="258" name="Google Shape;258;p3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lnSpcReduction="20000"/>
          </a:bodyPr>
          <a:lstStyle/>
          <a:p>
            <a:pPr marL="0" lvl="0" indent="0" algn="l" rtl="0">
              <a:spcBef>
                <a:spcPts val="1200"/>
              </a:spcBef>
              <a:spcAft>
                <a:spcPts val="0"/>
              </a:spcAft>
              <a:buNone/>
            </a:pPr>
            <a:r>
              <a:rPr lang="en" sz="1100">
                <a:latin typeface="Arial"/>
                <a:ea typeface="Arial"/>
                <a:cs typeface="Arial"/>
                <a:sym typeface="Arial"/>
              </a:rPr>
              <a:t>I received my bachelors in Athletic Training from Lindenwood University and while there I was on the shotgun sports team and we were lucky enough to be 2x national champions.</a:t>
            </a:r>
            <a:endParaRPr sz="1100">
              <a:latin typeface="Arial"/>
              <a:ea typeface="Arial"/>
              <a:cs typeface="Arial"/>
              <a:sym typeface="Arial"/>
            </a:endParaRPr>
          </a:p>
          <a:p>
            <a:pPr marL="0" lvl="0" indent="0" algn="l" rtl="0">
              <a:spcBef>
                <a:spcPts val="12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1200"/>
              </a:spcBef>
              <a:spcAft>
                <a:spcPts val="0"/>
              </a:spcAft>
              <a:buNone/>
            </a:pPr>
            <a:r>
              <a:rPr lang="en" sz="1100">
                <a:latin typeface="Arial"/>
                <a:ea typeface="Arial"/>
                <a:cs typeface="Arial"/>
                <a:sym typeface="Arial"/>
              </a:rPr>
              <a:t>I then came home to IA, and worked for NWIA Bone, Joint and Sports Surgeons for 4 years doing outreach athletic training at local high schools in the area.</a:t>
            </a:r>
            <a:endParaRPr sz="1100">
              <a:latin typeface="Arial"/>
              <a:ea typeface="Arial"/>
              <a:cs typeface="Arial"/>
              <a:sym typeface="Arial"/>
            </a:endParaRPr>
          </a:p>
          <a:p>
            <a:pPr marL="0" lvl="0" indent="0" algn="l" rtl="0">
              <a:spcBef>
                <a:spcPts val="12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1200"/>
              </a:spcBef>
              <a:spcAft>
                <a:spcPts val="0"/>
              </a:spcAft>
              <a:buNone/>
            </a:pPr>
            <a:r>
              <a:rPr lang="en" sz="1100">
                <a:latin typeface="Arial"/>
                <a:ea typeface="Arial"/>
                <a:cs typeface="Arial"/>
                <a:sym typeface="Arial"/>
              </a:rPr>
              <a:t>Last year, I accepted a position with Mayo and am now excited to start with OMC and Pine Island.</a:t>
            </a:r>
            <a:endParaRPr sz="1100">
              <a:latin typeface="Arial"/>
              <a:ea typeface="Arial"/>
              <a:cs typeface="Arial"/>
              <a:sym typeface="Arial"/>
            </a:endParaRPr>
          </a:p>
          <a:p>
            <a:pPr marL="0" lvl="0" indent="0" algn="l" rtl="0">
              <a:spcBef>
                <a:spcPts val="1200"/>
              </a:spcBef>
              <a:spcAft>
                <a:spcPts val="0"/>
              </a:spcAft>
              <a:buNone/>
            </a:pPr>
            <a:r>
              <a:rPr lang="en" sz="1100">
                <a:latin typeface="Arial"/>
                <a:ea typeface="Arial"/>
                <a:cs typeface="Arial"/>
                <a:sym typeface="Arial"/>
              </a:rPr>
              <a:t> </a:t>
            </a:r>
            <a:endParaRPr sz="1100">
              <a:latin typeface="Arial"/>
              <a:ea typeface="Arial"/>
              <a:cs typeface="Arial"/>
              <a:sym typeface="Arial"/>
            </a:endParaRPr>
          </a:p>
          <a:p>
            <a:pPr marL="0" lvl="0" indent="0" algn="l" rtl="0">
              <a:spcBef>
                <a:spcPts val="1200"/>
              </a:spcBef>
              <a:spcAft>
                <a:spcPts val="0"/>
              </a:spcAft>
              <a:buNone/>
            </a:pPr>
            <a:r>
              <a:rPr lang="en" sz="1100">
                <a:latin typeface="Arial"/>
                <a:ea typeface="Arial"/>
                <a:cs typeface="Arial"/>
                <a:sym typeface="Arial"/>
              </a:rPr>
              <a:t>I am not sure what my work email will be for contacting me yet, but I have always given my phone number out in the past if kids need to be seen as well, and that is 515-890-7747.</a:t>
            </a:r>
            <a:endParaRPr sz="1100">
              <a:latin typeface="Arial"/>
              <a:ea typeface="Arial"/>
              <a:cs typeface="Arial"/>
              <a:sym typeface="Arial"/>
            </a:endParaRPr>
          </a:p>
          <a:p>
            <a:pPr marL="0" lvl="0" indent="0" algn="l" rtl="0">
              <a:spcBef>
                <a:spcPts val="0"/>
              </a:spcBef>
              <a:spcAft>
                <a:spcPts val="1200"/>
              </a:spcAft>
              <a:buNone/>
            </a:pPr>
            <a:endParaRPr sz="1100">
              <a:solidFill>
                <a:srgbClr val="222222"/>
              </a:solidFill>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1297500" y="393750"/>
            <a:ext cx="73737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733"/>
              <a:t>Let’s have a fantastic season! GO PANTHERS!!</a:t>
            </a:r>
            <a:endParaRPr sz="2733"/>
          </a:p>
        </p:txBody>
      </p:sp>
      <p:pic>
        <p:nvPicPr>
          <p:cNvPr id="264" name="Google Shape;264;p34"/>
          <p:cNvPicPr preferRelativeResize="0"/>
          <p:nvPr/>
        </p:nvPicPr>
        <p:blipFill>
          <a:blip r:embed="rId3">
            <a:alphaModFix/>
          </a:blip>
          <a:stretch>
            <a:fillRect/>
          </a:stretch>
        </p:blipFill>
        <p:spPr>
          <a:xfrm>
            <a:off x="1436975" y="932413"/>
            <a:ext cx="5410200" cy="4181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title"/>
          </p:nvPr>
        </p:nvSpPr>
        <p:spPr>
          <a:xfrm>
            <a:off x="1297500" y="393750"/>
            <a:ext cx="7038900" cy="1472400"/>
          </a:xfrm>
          <a:prstGeom prst="rect">
            <a:avLst/>
          </a:prstGeom>
        </p:spPr>
        <p:txBody>
          <a:bodyPr spcFirstLastPara="1" wrap="square" lIns="91425" tIns="91425" rIns="91425" bIns="91425" anchor="t" anchorCtr="0">
            <a:normAutofit/>
          </a:bodyPr>
          <a:lstStyle/>
          <a:p>
            <a:pPr marL="228600" lvl="0" indent="-260350" algn="l" rtl="0">
              <a:lnSpc>
                <a:spcPct val="90000"/>
              </a:lnSpc>
              <a:spcBef>
                <a:spcPts val="0"/>
              </a:spcBef>
              <a:spcAft>
                <a:spcPts val="0"/>
              </a:spcAft>
              <a:buClr>
                <a:srgbClr val="D3F4EE"/>
              </a:buClr>
              <a:buSzPts val="2700"/>
              <a:buFont typeface="Arial"/>
              <a:buChar char="•"/>
            </a:pPr>
            <a:r>
              <a:rPr lang="en" sz="2700">
                <a:solidFill>
                  <a:srgbClr val="D3F4EE"/>
                </a:solidFill>
                <a:latin typeface="Century Gothic"/>
                <a:ea typeface="Century Gothic"/>
                <a:cs typeface="Century Gothic"/>
                <a:sym typeface="Century Gothic"/>
              </a:rPr>
              <a:t>Read the specific sports handbook</a:t>
            </a:r>
            <a:endParaRPr sz="2700">
              <a:latin typeface="Century Gothic"/>
              <a:ea typeface="Century Gothic"/>
              <a:cs typeface="Century Gothic"/>
              <a:sym typeface="Century Gothic"/>
            </a:endParaRPr>
          </a:p>
          <a:p>
            <a:pPr marL="228600" lvl="0" indent="-260350" algn="l" rtl="0">
              <a:lnSpc>
                <a:spcPct val="90000"/>
              </a:lnSpc>
              <a:spcBef>
                <a:spcPts val="0"/>
              </a:spcBef>
              <a:spcAft>
                <a:spcPts val="0"/>
              </a:spcAft>
              <a:buClr>
                <a:srgbClr val="D3F4EE"/>
              </a:buClr>
              <a:buSzPts val="2700"/>
              <a:buFont typeface="Arial"/>
              <a:buChar char="•"/>
            </a:pPr>
            <a:r>
              <a:rPr lang="en" sz="2700">
                <a:solidFill>
                  <a:srgbClr val="D3F4EE"/>
                </a:solidFill>
                <a:latin typeface="Century Gothic"/>
                <a:ea typeface="Century Gothic"/>
                <a:cs typeface="Century Gothic"/>
                <a:sym typeface="Century Gothic"/>
              </a:rPr>
              <a:t>Access to P.I. Activities Handbook </a:t>
            </a:r>
            <a:endParaRPr sz="2700">
              <a:latin typeface="Century Gothic"/>
              <a:ea typeface="Century Gothic"/>
              <a:cs typeface="Century Gothic"/>
              <a:sym typeface="Century Gothic"/>
            </a:endParaRPr>
          </a:p>
          <a:p>
            <a:pPr marL="228600" lvl="0" indent="0" algn="l" rtl="0">
              <a:lnSpc>
                <a:spcPct val="90000"/>
              </a:lnSpc>
              <a:spcBef>
                <a:spcPts val="0"/>
              </a:spcBef>
              <a:spcAft>
                <a:spcPts val="0"/>
              </a:spcAft>
              <a:buNone/>
            </a:pPr>
            <a:endParaRPr/>
          </a:p>
        </p:txBody>
      </p:sp>
      <p:pic>
        <p:nvPicPr>
          <p:cNvPr id="148" name="Google Shape;148;p15"/>
          <p:cNvPicPr preferRelativeResize="0"/>
          <p:nvPr/>
        </p:nvPicPr>
        <p:blipFill>
          <a:blip r:embed="rId3">
            <a:alphaModFix/>
          </a:blip>
          <a:stretch>
            <a:fillRect/>
          </a:stretch>
        </p:blipFill>
        <p:spPr>
          <a:xfrm>
            <a:off x="514925" y="1602300"/>
            <a:ext cx="3239524" cy="3235375"/>
          </a:xfrm>
          <a:prstGeom prst="rect">
            <a:avLst/>
          </a:prstGeom>
          <a:noFill/>
          <a:ln>
            <a:noFill/>
          </a:ln>
        </p:spPr>
      </p:pic>
      <p:pic>
        <p:nvPicPr>
          <p:cNvPr id="149" name="Google Shape;149;p15"/>
          <p:cNvPicPr preferRelativeResize="0"/>
          <p:nvPr/>
        </p:nvPicPr>
        <p:blipFill>
          <a:blip r:embed="rId4">
            <a:alphaModFix/>
          </a:blip>
          <a:stretch>
            <a:fillRect/>
          </a:stretch>
        </p:blipFill>
        <p:spPr>
          <a:xfrm>
            <a:off x="4028900" y="1881000"/>
            <a:ext cx="4576176" cy="2677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lt1"/>
              </a:buClr>
              <a:buSzPts val="2400"/>
              <a:buFont typeface="Century Gothic"/>
              <a:buNone/>
            </a:pPr>
            <a:r>
              <a:rPr lang="en">
                <a:solidFill>
                  <a:srgbClr val="4A9BDC"/>
                </a:solidFill>
                <a:latin typeface="Century Gothic"/>
                <a:ea typeface="Century Gothic"/>
                <a:cs typeface="Century Gothic"/>
                <a:sym typeface="Century Gothic"/>
              </a:rPr>
              <a:t>ENSURE THAT YOU READ AND UNDERSTAND THE ELIGIBILITY BROCHURE!!!!!</a:t>
            </a:r>
            <a:endParaRPr>
              <a:solidFill>
                <a:srgbClr val="4A9BDC"/>
              </a:solidFill>
            </a:endParaRPr>
          </a:p>
        </p:txBody>
      </p:sp>
      <p:pic>
        <p:nvPicPr>
          <p:cNvPr id="155" name="Google Shape;155;p16"/>
          <p:cNvPicPr preferRelativeResize="0"/>
          <p:nvPr/>
        </p:nvPicPr>
        <p:blipFill>
          <a:blip r:embed="rId3">
            <a:alphaModFix/>
          </a:blip>
          <a:stretch>
            <a:fillRect/>
          </a:stretch>
        </p:blipFill>
        <p:spPr>
          <a:xfrm>
            <a:off x="1587965" y="1275200"/>
            <a:ext cx="5840169"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MSHSL Form………Code of Responsibilities</a:t>
            </a:r>
            <a:endParaRPr/>
          </a:p>
        </p:txBody>
      </p:sp>
      <p:sp>
        <p:nvSpPr>
          <p:cNvPr id="161" name="Google Shape;161;p1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2" name="Google Shape;162;p17"/>
          <p:cNvPicPr preferRelativeResize="0"/>
          <p:nvPr/>
        </p:nvPicPr>
        <p:blipFill>
          <a:blip r:embed="rId3">
            <a:alphaModFix/>
          </a:blip>
          <a:stretch>
            <a:fillRect/>
          </a:stretch>
        </p:blipFill>
        <p:spPr>
          <a:xfrm>
            <a:off x="422250" y="1500675"/>
            <a:ext cx="8299499" cy="3205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r" rtl="0">
              <a:lnSpc>
                <a:spcPct val="90000"/>
              </a:lnSpc>
              <a:spcBef>
                <a:spcPts val="0"/>
              </a:spcBef>
              <a:spcAft>
                <a:spcPts val="0"/>
              </a:spcAft>
              <a:buClr>
                <a:srgbClr val="4A9BDC"/>
              </a:buClr>
              <a:buSzPts val="990"/>
              <a:buFont typeface="Century Gothic"/>
              <a:buNone/>
            </a:pPr>
            <a:r>
              <a:rPr lang="en" sz="2540">
                <a:solidFill>
                  <a:srgbClr val="4A9BDC"/>
                </a:solidFill>
                <a:latin typeface="Century Gothic"/>
                <a:ea typeface="Century Gothic"/>
                <a:cs typeface="Century Gothic"/>
                <a:sym typeface="Century Gothic"/>
              </a:rPr>
              <a:t>STEPS FOR PARENTS/STUDENTS TO FOLLOW TO SOLVE A CONCERN OR ISSUE</a:t>
            </a:r>
            <a:endParaRPr sz="1460"/>
          </a:p>
        </p:txBody>
      </p:sp>
      <p:sp>
        <p:nvSpPr>
          <p:cNvPr id="168" name="Google Shape;168;p18"/>
          <p:cNvSpPr txBox="1">
            <a:spLocks noGrp="1"/>
          </p:cNvSpPr>
          <p:nvPr>
            <p:ph type="body" idx="1"/>
          </p:nvPr>
        </p:nvSpPr>
        <p:spPr>
          <a:xfrm>
            <a:off x="936600" y="1611050"/>
            <a:ext cx="7399800" cy="3214800"/>
          </a:xfrm>
          <a:prstGeom prst="rect">
            <a:avLst/>
          </a:prstGeom>
        </p:spPr>
        <p:txBody>
          <a:bodyPr spcFirstLastPara="1" wrap="square" lIns="91425" tIns="91425" rIns="91425" bIns="91425" anchor="t" anchorCtr="0">
            <a:normAutofit lnSpcReduction="20000"/>
          </a:bodyPr>
          <a:lstStyle/>
          <a:p>
            <a:pPr marL="228600" lvl="0" indent="0" algn="ctr" rtl="0">
              <a:lnSpc>
                <a:spcPct val="90000"/>
              </a:lnSpc>
              <a:spcBef>
                <a:spcPts val="0"/>
              </a:spcBef>
              <a:spcAft>
                <a:spcPts val="0"/>
              </a:spcAft>
              <a:buClr>
                <a:srgbClr val="FFFF00"/>
              </a:buClr>
              <a:buSzPts val="2200"/>
              <a:buFont typeface="Arial"/>
              <a:buNone/>
            </a:pPr>
            <a:r>
              <a:rPr lang="en" sz="2200">
                <a:solidFill>
                  <a:srgbClr val="FFFF00"/>
                </a:solidFill>
                <a:latin typeface="Century Gothic"/>
                <a:ea typeface="Century Gothic"/>
                <a:cs typeface="Century Gothic"/>
                <a:sym typeface="Century Gothic"/>
              </a:rPr>
              <a:t>Make it a point to NOT try to solve issues just before or just after a game/contest! </a:t>
            </a:r>
            <a:endParaRPr sz="2200">
              <a:latin typeface="Century Gothic"/>
              <a:ea typeface="Century Gothic"/>
              <a:cs typeface="Century Gothic"/>
              <a:sym typeface="Century Gothic"/>
            </a:endParaRPr>
          </a:p>
          <a:p>
            <a:pPr marL="571500" lvl="0" indent="-342900" algn="l" rtl="0">
              <a:lnSpc>
                <a:spcPct val="90000"/>
              </a:lnSpc>
              <a:spcBef>
                <a:spcPts val="1000"/>
              </a:spcBef>
              <a:spcAft>
                <a:spcPts val="0"/>
              </a:spcAft>
              <a:buSzPts val="2200"/>
              <a:buFont typeface="Arial"/>
              <a:buChar char="•"/>
            </a:pPr>
            <a:r>
              <a:rPr lang="en" sz="2200">
                <a:latin typeface="Century Gothic"/>
                <a:ea typeface="Century Gothic"/>
                <a:cs typeface="Century Gothic"/>
                <a:sym typeface="Century Gothic"/>
              </a:rPr>
              <a:t>First, student should talk to the coach directly.  This may not result in a mutually agreed upon solution, but will result in a better understanding of each other’s viewpoint.</a:t>
            </a:r>
            <a:endParaRPr sz="2200">
              <a:latin typeface="Century Gothic"/>
              <a:ea typeface="Century Gothic"/>
              <a:cs typeface="Century Gothic"/>
              <a:sym typeface="Century Gothic"/>
            </a:endParaRPr>
          </a:p>
          <a:p>
            <a:pPr marL="571500" lvl="0" indent="-342900" algn="l" rtl="0">
              <a:lnSpc>
                <a:spcPct val="90000"/>
              </a:lnSpc>
              <a:spcBef>
                <a:spcPts val="1000"/>
              </a:spcBef>
              <a:spcAft>
                <a:spcPts val="0"/>
              </a:spcAft>
              <a:buSzPts val="2200"/>
              <a:buFont typeface="Arial"/>
              <a:buChar char="•"/>
            </a:pPr>
            <a:r>
              <a:rPr lang="en" sz="2200">
                <a:latin typeface="Century Gothic"/>
                <a:ea typeface="Century Gothic"/>
                <a:cs typeface="Century Gothic"/>
                <a:sym typeface="Century Gothic"/>
              </a:rPr>
              <a:t>Second, if not resolved student and parent should meet with coach together. </a:t>
            </a:r>
            <a:endParaRPr sz="2200">
              <a:latin typeface="Century Gothic"/>
              <a:ea typeface="Century Gothic"/>
              <a:cs typeface="Century Gothic"/>
              <a:sym typeface="Century Gothic"/>
            </a:endParaRPr>
          </a:p>
          <a:p>
            <a:pPr marL="571500" lvl="0" indent="-342900" algn="l" rtl="0">
              <a:lnSpc>
                <a:spcPct val="90000"/>
              </a:lnSpc>
              <a:spcBef>
                <a:spcPts val="1000"/>
              </a:spcBef>
              <a:spcAft>
                <a:spcPts val="0"/>
              </a:spcAft>
              <a:buSzPts val="2200"/>
              <a:buFont typeface="Arial"/>
              <a:buChar char="•"/>
            </a:pPr>
            <a:r>
              <a:rPr lang="en" sz="2200">
                <a:latin typeface="Century Gothic"/>
                <a:ea typeface="Century Gothic"/>
                <a:cs typeface="Century Gothic"/>
                <a:sym typeface="Century Gothic"/>
              </a:rPr>
              <a:t>Third, if not resolved the parent, student, coach and AD should meet.</a:t>
            </a:r>
            <a:endParaRPr sz="2200">
              <a:latin typeface="Century Gothic"/>
              <a:ea typeface="Century Gothic"/>
              <a:cs typeface="Century Gothic"/>
              <a:sym typeface="Century Gothic"/>
            </a:endParaRPr>
          </a:p>
          <a:p>
            <a:pPr marL="0" lvl="0" indent="0" algn="l" rtl="0">
              <a:spcBef>
                <a:spcPts val="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r" rtl="0">
              <a:lnSpc>
                <a:spcPct val="90000"/>
              </a:lnSpc>
              <a:spcBef>
                <a:spcPts val="0"/>
              </a:spcBef>
              <a:spcAft>
                <a:spcPts val="0"/>
              </a:spcAft>
              <a:buClr>
                <a:srgbClr val="4A9BDC"/>
              </a:buClr>
              <a:buSzPts val="990"/>
              <a:buFont typeface="Century Gothic"/>
              <a:buNone/>
            </a:pPr>
            <a:r>
              <a:rPr lang="en" sz="3100">
                <a:solidFill>
                  <a:srgbClr val="4A9BDC"/>
                </a:solidFill>
                <a:latin typeface="Century Gothic"/>
                <a:ea typeface="Century Gothic"/>
                <a:cs typeface="Century Gothic"/>
                <a:sym typeface="Century Gothic"/>
              </a:rPr>
              <a:t>HELPFUL THINGS TO KNOW AND DO AS A PARENT AND STUDENT</a:t>
            </a:r>
            <a:endParaRPr sz="1660"/>
          </a:p>
        </p:txBody>
      </p:sp>
      <p:sp>
        <p:nvSpPr>
          <p:cNvPr id="174" name="Google Shape;174;p19"/>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fontScale="62500" lnSpcReduction="20000"/>
          </a:bodyPr>
          <a:lstStyle/>
          <a:p>
            <a:pPr marL="228600" lvl="0" indent="-171450" algn="l" rtl="0">
              <a:lnSpc>
                <a:spcPct val="90000"/>
              </a:lnSpc>
              <a:spcBef>
                <a:spcPts val="0"/>
              </a:spcBef>
              <a:spcAft>
                <a:spcPts val="0"/>
              </a:spcAft>
              <a:buSzPct val="100000"/>
              <a:buFont typeface="Arial"/>
              <a:buChar char="•"/>
            </a:pPr>
            <a:r>
              <a:rPr lang="en" sz="2400">
                <a:latin typeface="Arial Black"/>
                <a:ea typeface="Arial Black"/>
                <a:cs typeface="Arial Black"/>
                <a:sym typeface="Arial Black"/>
              </a:rPr>
              <a:t>Get to know the coach.</a:t>
            </a:r>
            <a:endParaRPr sz="2200">
              <a:latin typeface="Century Gothic"/>
              <a:ea typeface="Century Gothic"/>
              <a:cs typeface="Century Gothic"/>
              <a:sym typeface="Century Gothic"/>
            </a:endParaRPr>
          </a:p>
          <a:p>
            <a:pPr marL="228600" lvl="0" indent="-171450" algn="l" rtl="0">
              <a:lnSpc>
                <a:spcPct val="90000"/>
              </a:lnSpc>
              <a:spcBef>
                <a:spcPts val="1000"/>
              </a:spcBef>
              <a:spcAft>
                <a:spcPts val="0"/>
              </a:spcAft>
              <a:buSzPct val="100000"/>
              <a:buFont typeface="Arial"/>
              <a:buChar char="•"/>
            </a:pPr>
            <a:r>
              <a:rPr lang="en" sz="2400">
                <a:latin typeface="Arial Black"/>
                <a:ea typeface="Arial Black"/>
                <a:cs typeface="Arial Black"/>
                <a:sym typeface="Arial Black"/>
              </a:rPr>
              <a:t>Know the team and school policies found in the Team and Coaches Handbooks.</a:t>
            </a:r>
            <a:endParaRPr sz="2200">
              <a:latin typeface="Century Gothic"/>
              <a:ea typeface="Century Gothic"/>
              <a:cs typeface="Century Gothic"/>
              <a:sym typeface="Century Gothic"/>
            </a:endParaRPr>
          </a:p>
          <a:p>
            <a:pPr marL="228600" lvl="0" indent="-171450" algn="l" rtl="0">
              <a:lnSpc>
                <a:spcPct val="90000"/>
              </a:lnSpc>
              <a:spcBef>
                <a:spcPts val="1000"/>
              </a:spcBef>
              <a:spcAft>
                <a:spcPts val="0"/>
              </a:spcAft>
              <a:buSzPct val="100000"/>
              <a:buFont typeface="Arial"/>
              <a:buChar char="•"/>
            </a:pPr>
            <a:r>
              <a:rPr lang="en" sz="2400">
                <a:latin typeface="Arial Black"/>
                <a:ea typeface="Arial Black"/>
                <a:cs typeface="Arial Black"/>
                <a:sym typeface="Arial Black"/>
              </a:rPr>
              <a:t>Know the academic eligibility policy</a:t>
            </a:r>
            <a:endParaRPr sz="2200">
              <a:latin typeface="Century Gothic"/>
              <a:ea typeface="Century Gothic"/>
              <a:cs typeface="Century Gothic"/>
              <a:sym typeface="Century Gothic"/>
            </a:endParaRPr>
          </a:p>
          <a:p>
            <a:pPr marL="228600" lvl="0" indent="-171450" algn="l" rtl="0">
              <a:lnSpc>
                <a:spcPct val="90000"/>
              </a:lnSpc>
              <a:spcBef>
                <a:spcPts val="1000"/>
              </a:spcBef>
              <a:spcAft>
                <a:spcPts val="0"/>
              </a:spcAft>
              <a:buSzPct val="100000"/>
              <a:buFont typeface="Arial"/>
              <a:buChar char="•"/>
            </a:pPr>
            <a:r>
              <a:rPr lang="en" sz="2400">
                <a:latin typeface="Arial Black"/>
                <a:ea typeface="Arial Black"/>
                <a:cs typeface="Arial Black"/>
                <a:sym typeface="Arial Black"/>
              </a:rPr>
              <a:t>Know the team schedule and bus departure times. (found on PI activities calendar)</a:t>
            </a:r>
            <a:endParaRPr sz="2200">
              <a:latin typeface="Century Gothic"/>
              <a:ea typeface="Century Gothic"/>
              <a:cs typeface="Century Gothic"/>
              <a:sym typeface="Century Gothic"/>
            </a:endParaRPr>
          </a:p>
          <a:p>
            <a:pPr marL="228600" lvl="0" indent="-171450" algn="l" rtl="0">
              <a:lnSpc>
                <a:spcPct val="90000"/>
              </a:lnSpc>
              <a:spcBef>
                <a:spcPts val="1000"/>
              </a:spcBef>
              <a:spcAft>
                <a:spcPts val="0"/>
              </a:spcAft>
              <a:buSzPct val="100000"/>
              <a:buFont typeface="Arial"/>
              <a:buChar char="•"/>
            </a:pPr>
            <a:r>
              <a:rPr lang="en" sz="2400">
                <a:latin typeface="Arial Black"/>
                <a:ea typeface="Arial Black"/>
                <a:cs typeface="Arial Black"/>
                <a:sym typeface="Arial Black"/>
              </a:rPr>
              <a:t>Sign Up for the “Notify Me” option on the activities calendar Site for up to date changes.</a:t>
            </a:r>
            <a:endParaRPr sz="2200">
              <a:latin typeface="Century Gothic"/>
              <a:ea typeface="Century Gothic"/>
              <a:cs typeface="Century Gothic"/>
              <a:sym typeface="Century Gothic"/>
            </a:endParaRPr>
          </a:p>
          <a:p>
            <a:pPr marL="228600" lvl="0" indent="-171450" algn="l" rtl="0">
              <a:lnSpc>
                <a:spcPct val="90000"/>
              </a:lnSpc>
              <a:spcBef>
                <a:spcPts val="1000"/>
              </a:spcBef>
              <a:spcAft>
                <a:spcPts val="0"/>
              </a:spcAft>
              <a:buSzPct val="100000"/>
              <a:buFont typeface="Arial"/>
              <a:buChar char="•"/>
            </a:pPr>
            <a:r>
              <a:rPr lang="en" sz="2400">
                <a:latin typeface="Arial Black"/>
                <a:ea typeface="Arial Black"/>
                <a:cs typeface="Arial Black"/>
                <a:sym typeface="Arial Black"/>
              </a:rPr>
              <a:t>Support the team and understand the importance of team / student roles.</a:t>
            </a:r>
            <a:endParaRPr sz="2200">
              <a:latin typeface="Century Gothic"/>
              <a:ea typeface="Century Gothic"/>
              <a:cs typeface="Century Gothic"/>
              <a:sym typeface="Century Gothic"/>
            </a:endParaRPr>
          </a:p>
          <a:p>
            <a:pPr marL="228600" lvl="0" indent="-171450" algn="l" rtl="0">
              <a:lnSpc>
                <a:spcPct val="90000"/>
              </a:lnSpc>
              <a:spcBef>
                <a:spcPts val="1000"/>
              </a:spcBef>
              <a:spcAft>
                <a:spcPts val="0"/>
              </a:spcAft>
              <a:buSzPct val="100000"/>
              <a:buFont typeface="Arial"/>
              <a:buChar char="•"/>
            </a:pPr>
            <a:r>
              <a:rPr lang="en" sz="2400">
                <a:latin typeface="Arial Black"/>
                <a:ea typeface="Arial Black"/>
                <a:cs typeface="Arial Black"/>
                <a:sym typeface="Arial Black"/>
              </a:rPr>
              <a:t>Know your student’s coach’s intent for communication (how often and content)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1297500" y="393750"/>
            <a:ext cx="7038900" cy="438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Font typeface="Arial"/>
              <a:buNone/>
            </a:pPr>
            <a:r>
              <a:rPr lang="en" sz="2000" b="1">
                <a:solidFill>
                  <a:srgbClr val="4A9BDC"/>
                </a:solidFill>
                <a:latin typeface="Century Gothic"/>
                <a:ea typeface="Century Gothic"/>
                <a:cs typeface="Century Gothic"/>
                <a:sym typeface="Century Gothic"/>
              </a:rPr>
              <a:t>Benefits of Co-curricular or Education-based Activities</a:t>
            </a:r>
            <a:endParaRPr/>
          </a:p>
        </p:txBody>
      </p:sp>
      <p:sp>
        <p:nvSpPr>
          <p:cNvPr id="180" name="Google Shape;180;p20"/>
          <p:cNvSpPr txBox="1">
            <a:spLocks noGrp="1"/>
          </p:cNvSpPr>
          <p:nvPr>
            <p:ph type="body" idx="1"/>
          </p:nvPr>
        </p:nvSpPr>
        <p:spPr>
          <a:xfrm>
            <a:off x="1297500" y="986600"/>
            <a:ext cx="7038900" cy="3529200"/>
          </a:xfrm>
          <a:prstGeom prst="rect">
            <a:avLst/>
          </a:prstGeom>
        </p:spPr>
        <p:txBody>
          <a:bodyPr spcFirstLastPara="1" wrap="square" lIns="91425" tIns="91425" rIns="91425" bIns="91425" anchor="t" anchorCtr="0">
            <a:noAutofit/>
          </a:bodyPr>
          <a:lstStyle/>
          <a:p>
            <a:pPr marL="0" lvl="0" indent="-101600" algn="l" rtl="0">
              <a:lnSpc>
                <a:spcPct val="100000"/>
              </a:lnSpc>
              <a:spcBef>
                <a:spcPts val="0"/>
              </a:spcBef>
              <a:spcAft>
                <a:spcPts val="0"/>
              </a:spcAft>
              <a:buClr>
                <a:schemeClr val="lt1"/>
              </a:buClr>
              <a:buSzPts val="1600"/>
              <a:buFont typeface="Arial"/>
              <a:buChar char="•"/>
            </a:pPr>
            <a:r>
              <a:rPr lang="en" sz="1600">
                <a:latin typeface="Century Gothic"/>
                <a:ea typeface="Century Gothic"/>
                <a:cs typeface="Century Gothic"/>
                <a:sym typeface="Century Gothic"/>
              </a:rPr>
              <a:t>Activities Support the Academic Mission of Schools. They are not a diversion, but rather an extension of a good educational program. Students who participate in activity programs tend to have higher grade-point averages, better attendance records, lower dropout rates and fewer discipline problems than students generally.</a:t>
            </a:r>
            <a:endParaRPr sz="1600">
              <a:latin typeface="Century Gothic"/>
              <a:ea typeface="Century Gothic"/>
              <a:cs typeface="Century Gothic"/>
              <a:sym typeface="Century Gothic"/>
            </a:endParaRPr>
          </a:p>
          <a:p>
            <a:pPr marL="457200" lvl="0" indent="0" algn="l" rtl="0">
              <a:lnSpc>
                <a:spcPct val="100000"/>
              </a:lnSpc>
              <a:spcBef>
                <a:spcPts val="0"/>
              </a:spcBef>
              <a:spcAft>
                <a:spcPts val="0"/>
              </a:spcAft>
              <a:buNone/>
            </a:pPr>
            <a:endParaRPr sz="1600">
              <a:latin typeface="Century Gothic"/>
              <a:ea typeface="Century Gothic"/>
              <a:cs typeface="Century Gothic"/>
              <a:sym typeface="Century Gothic"/>
            </a:endParaRPr>
          </a:p>
          <a:p>
            <a:pPr marL="0" lvl="0" indent="-101600" algn="l" rtl="0">
              <a:lnSpc>
                <a:spcPct val="100000"/>
              </a:lnSpc>
              <a:spcBef>
                <a:spcPts val="0"/>
              </a:spcBef>
              <a:spcAft>
                <a:spcPts val="0"/>
              </a:spcAft>
              <a:buClr>
                <a:schemeClr val="lt1"/>
              </a:buClr>
              <a:buSzPts val="1600"/>
              <a:buFont typeface="Arial"/>
              <a:buChar char="•"/>
            </a:pPr>
            <a:r>
              <a:rPr lang="en" sz="1600">
                <a:latin typeface="Century Gothic"/>
                <a:ea typeface="Century Gothic"/>
                <a:cs typeface="Century Gothic"/>
                <a:sym typeface="Century Gothic"/>
              </a:rPr>
              <a:t>Activities are Inherently Educational. Activity programs provide valuable lessons and skills for practical situations – like teamwork, fair play, and hard work. Through participation in activity programs, students learn self-discipline, build self-confidence and develop skills to handle competitive situations. These are qualities students need if they are to become responsible adults, productive citizens and skilled professionals.</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body" idx="1"/>
          </p:nvPr>
        </p:nvSpPr>
        <p:spPr>
          <a:xfrm>
            <a:off x="1297500" y="413750"/>
            <a:ext cx="7038900" cy="4065000"/>
          </a:xfrm>
          <a:prstGeom prst="rect">
            <a:avLst/>
          </a:prstGeom>
        </p:spPr>
        <p:txBody>
          <a:bodyPr spcFirstLastPara="1" wrap="square" lIns="91425" tIns="91425" rIns="91425" bIns="91425" anchor="t" anchorCtr="0">
            <a:normAutofit/>
          </a:bodyPr>
          <a:lstStyle/>
          <a:p>
            <a:pPr marL="0" lvl="0" indent="-101600" algn="l" rtl="0">
              <a:lnSpc>
                <a:spcPct val="100000"/>
              </a:lnSpc>
              <a:spcBef>
                <a:spcPts val="0"/>
              </a:spcBef>
              <a:spcAft>
                <a:spcPts val="0"/>
              </a:spcAft>
              <a:buClr>
                <a:schemeClr val="lt1"/>
              </a:buClr>
              <a:buSzPts val="1600"/>
              <a:buFont typeface="Arial"/>
              <a:buChar char="•"/>
            </a:pPr>
            <a:r>
              <a:rPr lang="en" sz="1600">
                <a:latin typeface="Century Gothic"/>
                <a:ea typeface="Century Gothic"/>
                <a:cs typeface="Century Gothic"/>
                <a:sym typeface="Century Gothic"/>
              </a:rPr>
              <a:t>Activities Promote Health and Well-being. Mental and physical health are improved by through activities. Self-concept, self-image, physical activity, and weight management are a few of these health benefits realized through activity participation.</a:t>
            </a:r>
            <a:endParaRPr sz="1600">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sz="1600">
              <a:latin typeface="Century Gothic"/>
              <a:ea typeface="Century Gothic"/>
              <a:cs typeface="Century Gothic"/>
              <a:sym typeface="Century Gothic"/>
            </a:endParaRPr>
          </a:p>
          <a:p>
            <a:pPr marL="0" lvl="0" indent="-101600" algn="l" rtl="0">
              <a:lnSpc>
                <a:spcPct val="100000"/>
              </a:lnSpc>
              <a:spcBef>
                <a:spcPts val="0"/>
              </a:spcBef>
              <a:spcAft>
                <a:spcPts val="0"/>
              </a:spcAft>
              <a:buClr>
                <a:schemeClr val="lt1"/>
              </a:buClr>
              <a:buSzPts val="1600"/>
              <a:buFont typeface="Arial"/>
              <a:buChar char="•"/>
            </a:pPr>
            <a:r>
              <a:rPr lang="en" sz="1600">
                <a:latin typeface="Century Gothic"/>
                <a:ea typeface="Century Gothic"/>
                <a:cs typeface="Century Gothic"/>
                <a:sym typeface="Century Gothic"/>
              </a:rPr>
              <a:t>Activities Foster Success in Later Life. Participation in high school activities is often a predictor of later success – in college, a career and becoming a contributing healthy member of society.</a:t>
            </a:r>
            <a:endParaRPr sz="9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1008</Words>
  <Application>Microsoft Office PowerPoint</Application>
  <PresentationFormat>On-screen Show (16:9)</PresentationFormat>
  <Paragraphs>68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Century Gothic</vt:lpstr>
      <vt:lpstr>Arial</vt:lpstr>
      <vt:lpstr>Arial Black</vt:lpstr>
      <vt:lpstr>Times New Roman</vt:lpstr>
      <vt:lpstr>Montserrat</vt:lpstr>
      <vt:lpstr>Lato</vt:lpstr>
      <vt:lpstr>Calibri</vt:lpstr>
      <vt:lpstr>Focus</vt:lpstr>
      <vt:lpstr>PAC Meetings Presentation</vt:lpstr>
      <vt:lpstr>THINGS THAT MUST BE DONE BEFORE STUDENTS CAN PRACTICE!</vt:lpstr>
      <vt:lpstr>Read the specific sports handbook Access to P.I. Activities Handbook  </vt:lpstr>
      <vt:lpstr>ENSURE THAT YOU READ AND UNDERSTAND THE ELIGIBILITY BROCHURE!!!!!</vt:lpstr>
      <vt:lpstr>MSHSL Form………Code of Responsibilities</vt:lpstr>
      <vt:lpstr>STEPS FOR PARENTS/STUDENTS TO FOLLOW TO SOLVE A CONCERN OR ISSUE</vt:lpstr>
      <vt:lpstr>HELPFUL THINGS TO KNOW AND DO AS A PARENT AND STUDENT</vt:lpstr>
      <vt:lpstr>Benefits of Co-curricular or Education-based Activities</vt:lpstr>
      <vt:lpstr>PowerPoint Presentation</vt:lpstr>
      <vt:lpstr>Activities Calendar </vt:lpstr>
      <vt:lpstr>Activities Scheduler App</vt:lpstr>
      <vt:lpstr>Attendance Policy</vt:lpstr>
      <vt:lpstr>SUPERVISE YOUR YOUNG CHILDREN! </vt:lpstr>
      <vt:lpstr>Case Study: What do athletes want from their coaches and parents?</vt:lpstr>
      <vt:lpstr>PowerPoint Presentation</vt:lpstr>
      <vt:lpstr>PowerPoint Presentation</vt:lpstr>
      <vt:lpstr>Can well intended parent involvement be detrimental?</vt:lpstr>
      <vt:lpstr>Quote from one particular student…</vt:lpstr>
      <vt:lpstr>Great Reminders from the MSHSL!!</vt:lpstr>
      <vt:lpstr>GOALS  VS  PURPOSE</vt:lpstr>
      <vt:lpstr>New Athletic Trainer: Josie Lonning</vt:lpstr>
      <vt:lpstr>Let’s have a fantastic season! GO PANTHERS!!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 Meetings Presentation</dc:title>
  <dc:creator>Brian Menk</dc:creator>
  <cp:lastModifiedBy>Brian Menk</cp:lastModifiedBy>
  <cp:revision>1</cp:revision>
  <dcterms:modified xsi:type="dcterms:W3CDTF">2024-03-05T22:30:56Z</dcterms:modified>
</cp:coreProperties>
</file>